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77" r:id="rId7"/>
    <p:sldId id="260" r:id="rId8"/>
    <p:sldId id="273" r:id="rId9"/>
    <p:sldId id="274" r:id="rId10"/>
    <p:sldId id="276" r:id="rId11"/>
    <p:sldId id="271" r:id="rId12"/>
    <p:sldId id="261" r:id="rId13"/>
    <p:sldId id="278" r:id="rId14"/>
    <p:sldId id="272" r:id="rId15"/>
    <p:sldId id="269" r:id="rId16"/>
    <p:sldId id="27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lawn mower&#10;&#10;Description automatically generated">
            <a:extLst>
              <a:ext uri="{FF2B5EF4-FFF2-40B4-BE49-F238E27FC236}">
                <a16:creationId xmlns:a16="http://schemas.microsoft.com/office/drawing/2014/main" id="{DFE37F0A-76BB-420B-A153-1563A715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1B70-0C45-48F3-A6FF-C8767214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Bio-Inspired Navigation on Varied Terrain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93C-7DC5-410E-86C3-C7226ED4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Dexter Shepherd</a:t>
            </a:r>
          </a:p>
        </p:txBody>
      </p:sp>
    </p:spTree>
    <p:extLst>
      <p:ext uri="{BB962C8B-B14F-4D97-AF65-F5344CB8AC3E}">
        <p14:creationId xmlns:p14="http://schemas.microsoft.com/office/powerpoint/2010/main" val="11146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68A-96FE-4D04-8323-A02D33B6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64F4-E02A-4E1B-96FE-CDF58A3EE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Conv2D network</a:t>
            </a:r>
          </a:p>
          <a:p>
            <a:r>
              <a:rPr lang="en-GB" dirty="0"/>
              <a:t>Mainly avoided difficult terrain</a:t>
            </a:r>
          </a:p>
          <a:p>
            <a:r>
              <a:rPr lang="en-GB" dirty="0"/>
              <a:t>Noise complications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142B07-6588-4525-AF5D-D77294E0E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7" y="1542370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9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2EF1-098A-4821-B31F-CB6C9077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5D-4CE5-44FC-958C-103D7A37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1 – no back bending</a:t>
            </a:r>
          </a:p>
          <a:p>
            <a:r>
              <a:rPr lang="en-GB" dirty="0"/>
              <a:t>Version 2 – Back bending and suspension</a:t>
            </a:r>
          </a:p>
          <a:p>
            <a:r>
              <a:rPr lang="en-GB" dirty="0"/>
              <a:t>Version 3 – Better rotating and improved </a:t>
            </a:r>
            <a:r>
              <a:rPr lang="en-GB" dirty="0" err="1"/>
              <a:t>Whegs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 using the Raspberry Pi Zero</a:t>
            </a:r>
          </a:p>
        </p:txBody>
      </p:sp>
      <p:pic>
        <p:nvPicPr>
          <p:cNvPr id="7" name="Picture 6" descr="A picture containing outdoor, ground, grass, fungus&#10;&#10;Description automatically generated">
            <a:extLst>
              <a:ext uri="{FF2B5EF4-FFF2-40B4-BE49-F238E27FC236}">
                <a16:creationId xmlns:a16="http://schemas.microsoft.com/office/drawing/2014/main" id="{851D13BD-0C77-4E79-B51B-E8C71FCE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0" y="3752446"/>
            <a:ext cx="4110644" cy="2740429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CC2B55-D673-477A-BAB4-962D8B9E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1F8215-14DB-4B86-9B90-CAD91712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3341-EA90-4F54-902F-1CD7E4DF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Wheg</a:t>
            </a:r>
            <a:r>
              <a:rPr lang="en-GB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8C33-AA17-4C35-B7A7-7331BE74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printed </a:t>
            </a:r>
            <a:r>
              <a:rPr lang="en-GB" dirty="0" err="1"/>
              <a:t>Whegs</a:t>
            </a:r>
            <a:endParaRPr lang="en-GB" dirty="0"/>
          </a:p>
          <a:p>
            <a:r>
              <a:rPr lang="en-GB" dirty="0"/>
              <a:t>CAD designed on SketchUp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91EDD25-541E-4888-85D0-B93760F6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96" y="1690688"/>
            <a:ext cx="3243348" cy="263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2CB5-7ECC-4097-9B9D-009CF637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1" y="3135283"/>
            <a:ext cx="4532814" cy="3420467"/>
          </a:xfrm>
          <a:prstGeom prst="rect">
            <a:avLst/>
          </a:prstGeom>
        </p:spPr>
      </p:pic>
      <p:pic>
        <p:nvPicPr>
          <p:cNvPr id="1026" name="Picture 2" descr="Metal Servo Hub Hubs | JSumo.com">
            <a:extLst>
              <a:ext uri="{FF2B5EF4-FFF2-40B4-BE49-F238E27FC236}">
                <a16:creationId xmlns:a16="http://schemas.microsoft.com/office/drawing/2014/main" id="{E46CE350-A1C9-4F8B-BF38-44C7168D9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6" b="15394"/>
          <a:stretch/>
        </p:blipFill>
        <p:spPr bwMode="auto">
          <a:xfrm>
            <a:off x="5952898" y="4195156"/>
            <a:ext cx="1611684" cy="15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56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405C-BAE3-46CA-A8E2-1BB43185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Proprioception (getting stuck)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47007-E4E5-41BD-9FD1-56D8BAEF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draw</a:t>
            </a:r>
          </a:p>
          <a:p>
            <a:r>
              <a:rPr lang="en-GB" dirty="0"/>
              <a:t>Standard servo draw of 0.1A</a:t>
            </a:r>
          </a:p>
          <a:p>
            <a:r>
              <a:rPr lang="en-GB" dirty="0"/>
              <a:t>Thresholding (greater than 0.4A) 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993A0-FB84-45D7-885C-F7B859244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22" y="1690688"/>
            <a:ext cx="5009796" cy="4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1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425-6EE4-4FD0-841E-29CE1412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bending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DB85-9DF3-42DB-AFCF-044D46639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Inspired from cockroaches</a:t>
            </a:r>
          </a:p>
          <a:p>
            <a:r>
              <a:rPr lang="en-GB" dirty="0"/>
              <a:t>Evolved solution (hillclimber)</a:t>
            </a:r>
          </a:p>
          <a:p>
            <a:r>
              <a:rPr lang="en-GB" dirty="0"/>
              <a:t>Quick convergence on solution</a:t>
            </a:r>
          </a:p>
          <a:p>
            <a:endParaRPr lang="en-GB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54892D4-0C14-4E5C-A066-45FA1DA9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90" y="4771505"/>
            <a:ext cx="7864004" cy="183127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C3F371-0FF1-4029-9A8E-969FB82B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06" y="1179514"/>
            <a:ext cx="3834939" cy="28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Back bending improved locomotion</a:t>
            </a:r>
          </a:p>
          <a:p>
            <a:r>
              <a:rPr lang="en-GB" dirty="0"/>
              <a:t>Best algorithm was group GA, however rule based was more trustworthy</a:t>
            </a:r>
          </a:p>
        </p:txBody>
      </p:sp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21F9-8BDF-410E-A96A-1D30346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C9E4-006A-4072-A7B9-6CD4E689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compact onboard stereo sensors</a:t>
            </a:r>
          </a:p>
          <a:p>
            <a:r>
              <a:rPr lang="en-GB" dirty="0"/>
              <a:t>Lighter chassis and Jetson instead of Raspberry Pi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28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 (hardware)</a:t>
            </a:r>
          </a:p>
          <a:p>
            <a:r>
              <a:rPr lang="en-GB" dirty="0"/>
              <a:t>Explore methods of enabling an agent to understand its own limitations (software)</a:t>
            </a:r>
          </a:p>
          <a:p>
            <a:r>
              <a:rPr lang="en-GB" dirty="0"/>
              <a:t>Attempt to cross the reality gap from simulated terrain avoidance to physical robotics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and network architectures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r>
              <a:rPr lang="en-GB" dirty="0"/>
              <a:t>Conv2D</a:t>
            </a:r>
          </a:p>
          <a:p>
            <a:pPr lvl="1"/>
            <a:r>
              <a:rPr lang="en-GB" dirty="0"/>
              <a:t>Feed forward</a:t>
            </a:r>
          </a:p>
          <a:p>
            <a:r>
              <a:rPr lang="en-GB" dirty="0"/>
              <a:t>Comparison with rule based approach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B39C68-CA79-4C91-8C46-6AD3C1971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27" y="4691071"/>
            <a:ext cx="2135573" cy="164993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2D413AA2-FFCC-4B4B-8016-49063B721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32" y="2683246"/>
            <a:ext cx="3924303" cy="20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FDD1-E180-474E-935A-06F124AA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A30E-49F3-4305-A302-473A88B5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Performed best with a 2D convolutional neural network </a:t>
            </a:r>
          </a:p>
          <a:p>
            <a:r>
              <a:rPr lang="en-GB" dirty="0"/>
              <a:t>Rule based approach outperformed evolution</a:t>
            </a:r>
          </a:p>
          <a:p>
            <a:r>
              <a:rPr lang="en-GB" dirty="0"/>
              <a:t>Evolved to use contours</a:t>
            </a:r>
          </a:p>
          <a:p>
            <a:endParaRPr lang="en-GB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65FC6B7-FCC0-47FC-A0D1-FB89974E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03" y="4240221"/>
            <a:ext cx="2973543" cy="223015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BE1597C-F912-43A8-B53D-52D9C7A6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89" y="4219354"/>
            <a:ext cx="2973543" cy="2230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A1341-0FCB-4C3F-B333-B366A3BA40D3}"/>
              </a:ext>
            </a:extLst>
          </p:cNvPr>
          <p:cNvSpPr txBox="1"/>
          <p:nvPr/>
        </p:nvSpPr>
        <p:spPr>
          <a:xfrm>
            <a:off x="7336462" y="6396804"/>
            <a:ext cx="14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Rule 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BB1E1-3801-42EF-9CC9-DC0277D3CCB3}"/>
              </a:ext>
            </a:extLst>
          </p:cNvPr>
          <p:cNvSpPr txBox="1"/>
          <p:nvPr/>
        </p:nvSpPr>
        <p:spPr>
          <a:xfrm>
            <a:off x="4739111" y="6376964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FNN Microbial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625C5-8D71-4119-9706-3FD4906C3D7F}"/>
              </a:ext>
            </a:extLst>
          </p:cNvPr>
          <p:cNvSpPr txBox="1"/>
          <p:nvPr/>
        </p:nvSpPr>
        <p:spPr>
          <a:xfrm>
            <a:off x="9813134" y="6385299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 Microbial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7279A6B-5958-4BB5-8674-46D8DAC4E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56" y="4278065"/>
            <a:ext cx="3169444" cy="215446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83D55517-C98D-48FF-8812-7844CBF5D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93" y="2315645"/>
            <a:ext cx="2476143" cy="1857107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7FAFDD99-F0A3-4912-B070-7E31BE8EB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" y="3917326"/>
            <a:ext cx="4361255" cy="271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 and post processing</a:t>
            </a:r>
          </a:p>
          <a:p>
            <a:r>
              <a:rPr lang="en-GB" dirty="0"/>
              <a:t>Off-the-shelf Kinect</a:t>
            </a:r>
          </a:p>
          <a:p>
            <a:endParaRPr lang="en-GB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C54B76-2306-4CA3-B4F7-233BF3E8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" y="3523346"/>
            <a:ext cx="2513215" cy="2969529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E0054C-7636-42F5-93CB-6F82D84C0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15" y="3020343"/>
            <a:ext cx="5206554" cy="1468515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64B741-DE50-429E-BCD8-777BC8EE9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84" y="1641340"/>
            <a:ext cx="5116215" cy="15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5E39-EAD7-4FAE-84AC-44780C02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based visual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Image cropped to remove depth of floor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𝑃𝑖𝑥𝑒𝑙𝑠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e>
                            </m:nary>
                          </m:e>
                          <m:sub/>
                        </m:sSub>
                      </m:e>
                    </m:nary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interval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Rule based approach finds the least amount of dark pixels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624BC80-1922-49D0-BB15-7605D113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" y="3991376"/>
            <a:ext cx="5392189" cy="16614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79AB7-DF7C-4100-B2EC-C518146456E2}"/>
              </a:ext>
            </a:extLst>
          </p:cNvPr>
          <p:cNvCxnSpPr>
            <a:cxnSpLocks/>
          </p:cNvCxnSpPr>
          <p:nvPr/>
        </p:nvCxnSpPr>
        <p:spPr>
          <a:xfrm flipV="1">
            <a:off x="6547659" y="4723704"/>
            <a:ext cx="288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DAB7F08-788E-4DA7-9A54-56824B50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4" y="26275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4BB0-03A7-4457-978C-608421DE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62C8-542F-47BC-B82C-0D9EC4B9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Applying trained model on the vision</a:t>
            </a:r>
          </a:p>
          <a:p>
            <a:r>
              <a:rPr lang="en-GB" dirty="0"/>
              <a:t>Visual compression</a:t>
            </a:r>
          </a:p>
          <a:p>
            <a:r>
              <a:rPr lang="en-GB" dirty="0"/>
              <a:t>Interpolation methods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6B831F-A850-48E2-A5A5-A6EFC9E59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42" y="4849823"/>
            <a:ext cx="2141940" cy="16064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D650F-B1C6-48DD-9F9D-2EDCAD17CDDA}"/>
              </a:ext>
            </a:extLst>
          </p:cNvPr>
          <p:cNvCxnSpPr>
            <a:cxnSpLocks/>
          </p:cNvCxnSpPr>
          <p:nvPr/>
        </p:nvCxnSpPr>
        <p:spPr>
          <a:xfrm>
            <a:off x="5261890" y="5713563"/>
            <a:ext cx="71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F2C110-E0CA-4BDE-8D14-E2D46C48C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22" y="2924190"/>
            <a:ext cx="3035814" cy="3392431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3AFE829-E4DD-4F70-90DD-02C0B406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4" y="4981599"/>
            <a:ext cx="4751250" cy="1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438</Words>
  <Application>Microsoft Office PowerPoint</Application>
  <PresentationFormat>Widescreen</PresentationFormat>
  <Paragraphs>71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Bio-Inspired Navigation on Varied Terrain</vt:lpstr>
      <vt:lpstr>Aims of the project</vt:lpstr>
      <vt:lpstr>Inspiration</vt:lpstr>
      <vt:lpstr>Genetic approach</vt:lpstr>
      <vt:lpstr>Simulation</vt:lpstr>
      <vt:lpstr>Simulation results</vt:lpstr>
      <vt:lpstr>Computer vision</vt:lpstr>
      <vt:lpstr>Rule based visual approach</vt:lpstr>
      <vt:lpstr>Crossing the reality gap</vt:lpstr>
      <vt:lpstr>Results of crossing the reality gap</vt:lpstr>
      <vt:lpstr>Physical robot implementation</vt:lpstr>
      <vt:lpstr>Wheg design</vt:lpstr>
      <vt:lpstr>Proprioception (getting stuck)</vt:lpstr>
      <vt:lpstr>Back bending</vt:lpstr>
      <vt:lpstr>Conclusions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48</cp:revision>
  <dcterms:created xsi:type="dcterms:W3CDTF">2022-04-21T09:40:11Z</dcterms:created>
  <dcterms:modified xsi:type="dcterms:W3CDTF">2022-05-15T13:28:40Z</dcterms:modified>
</cp:coreProperties>
</file>